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9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611088-E0E5-412A-96CB-D5DE916A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CC37DF2-B780-43C0-95DD-9C7BF83CEB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A9FAFF-2F8C-4E8B-87F0-11F3B9E40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1BC5-E97E-4588-9E19-8326BDAD24E4}" type="datetimeFigureOut">
              <a:rPr kumimoji="1" lang="ja-JP" altLang="en-US" smtClean="0"/>
              <a:t>2020/4/4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E0DBD7-E56B-433A-B098-B45F22772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5F6306-1750-4180-A550-F659D521E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7F043-4E20-4AC3-9AC4-E9D7FFDF5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432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624C1A-0B82-4297-843D-807EB3726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1F91FE1-A1DE-41C4-B8D4-B29A7306C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633CBF-0D11-42A3-A2AC-B17CEC2D4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1BC5-E97E-4588-9E19-8326BDAD24E4}" type="datetimeFigureOut">
              <a:rPr kumimoji="1" lang="ja-JP" altLang="en-US" smtClean="0"/>
              <a:t>2020/4/4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78D6F0-6871-4C50-AD76-3D9209524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594B87-4BCF-4733-8FB2-B6C97119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7F043-4E20-4AC3-9AC4-E9D7FFDF5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033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A4738D2-99E0-4215-9BD2-C5DC1FC05A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0AACB02-2615-41D8-87A8-B1AA74DF4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750B50-D1BD-4C95-8378-AA6566ABB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1BC5-E97E-4588-9E19-8326BDAD24E4}" type="datetimeFigureOut">
              <a:rPr kumimoji="1" lang="ja-JP" altLang="en-US" smtClean="0"/>
              <a:t>2020/4/4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7A72D7-05E5-4703-A00F-5B63A8CF2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1F4765-0DB1-4FF5-923B-B36CC5B99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7F043-4E20-4AC3-9AC4-E9D7FFDF5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237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ADE0AB-13B3-4C48-8BE4-51798412B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23FC13A-DBA6-4BFC-BC23-84630FB9B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8A564F-DB4B-4293-8099-A03E697AB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1BC5-E97E-4588-9E19-8326BDAD24E4}" type="datetimeFigureOut">
              <a:rPr kumimoji="1" lang="ja-JP" altLang="en-US" smtClean="0"/>
              <a:t>2020/4/4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EF2114-9E45-4972-AB9B-552BB93D8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EE58C-AE5D-403D-B23F-0A64B8082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7F043-4E20-4AC3-9AC4-E9D7FFDF5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8670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EF26A-4081-4E76-B67D-D7C39A6CD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D97739-84CE-4146-94D8-E03B7BF19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4A5791-152A-4F43-BE25-95CDC310D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1BC5-E97E-4588-9E19-8326BDAD24E4}" type="datetimeFigureOut">
              <a:rPr kumimoji="1" lang="ja-JP" altLang="en-US" smtClean="0"/>
              <a:t>2020/4/4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B942A6-7ED4-4187-8D50-C16DFE1ED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A9BED1-D9B1-4371-8DB6-B9D1412DF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7F043-4E20-4AC3-9AC4-E9D7FFDF5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77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A205F6-CBE8-4722-B9DE-D7FBA3C8C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E129B1-19AD-41B3-A387-F63A040185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0A7E805-58A8-4769-995A-F312990C2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9900A5-BBC7-4174-A44B-C83E77ECF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1BC5-E97E-4588-9E19-8326BDAD24E4}" type="datetimeFigureOut">
              <a:rPr kumimoji="1" lang="ja-JP" altLang="en-US" smtClean="0"/>
              <a:t>2020/4/4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963B5D5-58B3-43FD-BD76-9A558C2AF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91B6E2-6295-4663-815E-54FADC85F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7F043-4E20-4AC3-9AC4-E9D7FFDF5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127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D993E4-DE65-42CB-B620-86E3B3FDD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8D5ACB5-0EA5-42CB-B1B2-10358C701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33A4D0A-ED4D-4F06-8565-D0658263E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84F0E81-872A-488B-BCF0-0A8E68C5E2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38830DC-5690-4986-8D80-16695B0A3B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B1F0D86-5B77-4E16-97D5-E16B11E26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1BC5-E97E-4588-9E19-8326BDAD24E4}" type="datetimeFigureOut">
              <a:rPr kumimoji="1" lang="ja-JP" altLang="en-US" smtClean="0"/>
              <a:t>2020/4/4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71000F7-2453-4EC3-AFA1-EC3563524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59994C4-E3D9-4542-9CAA-FFB10B3DC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7F043-4E20-4AC3-9AC4-E9D7FFDF5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060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CF0D90-492C-44DF-961E-224DDF22E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36FF228-EE1E-40D3-8CE1-97D700E5C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1BC5-E97E-4588-9E19-8326BDAD24E4}" type="datetimeFigureOut">
              <a:rPr kumimoji="1" lang="ja-JP" altLang="en-US" smtClean="0"/>
              <a:t>2020/4/4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3BC03F1-1ACA-4DBA-AA40-0801CBC83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099427A-4930-4114-95B4-4B80E1CD5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7F043-4E20-4AC3-9AC4-E9D7FFDF5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88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53CA0FC-48DF-4A16-ADE9-8C0E9F232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1BC5-E97E-4588-9E19-8326BDAD24E4}" type="datetimeFigureOut">
              <a:rPr kumimoji="1" lang="ja-JP" altLang="en-US" smtClean="0"/>
              <a:t>2020/4/4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8BBC391-50BB-4334-B852-C6045114A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CDA0E00-C200-4A15-87E5-F6510E14C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7F043-4E20-4AC3-9AC4-E9D7FFDF5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004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048C7F-5C08-43DE-A52D-73E7D4E0D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6E6CB3-C38B-4DF4-AC55-0F98C0091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BE735BA-4EA3-4AA0-83E7-E2C7FB38D0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CBE053C-F964-462C-9911-FFDED3283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1BC5-E97E-4588-9E19-8326BDAD24E4}" type="datetimeFigureOut">
              <a:rPr kumimoji="1" lang="ja-JP" altLang="en-US" smtClean="0"/>
              <a:t>2020/4/4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295C26-DC85-4F53-81F2-E2295DED6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6A76CA4-1D41-49CE-A2A9-D46A390FC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7F043-4E20-4AC3-9AC4-E9D7FFDF5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819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9FE821-9B2C-479F-9368-510F4F63C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4FABB24-E24F-4E5A-8351-CE01333BE4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D86C76F-0350-413F-85FB-7E49EB7660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B83323-AFF1-4297-959F-F0C252A30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1BC5-E97E-4588-9E19-8326BDAD24E4}" type="datetimeFigureOut">
              <a:rPr kumimoji="1" lang="ja-JP" altLang="en-US" smtClean="0"/>
              <a:t>2020/4/4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ADD7410-5DE5-40DF-8568-03336D38A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42ABB9-0A51-4668-A9FE-20FE92FF8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7F043-4E20-4AC3-9AC4-E9D7FFDF5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519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C051F76-324A-4048-85EB-5DCB2B178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A05866A-F29A-4527-9FCE-5EFB6CD496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A1B9CB-AD55-403D-BA51-8A3432E267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C1BC5-E97E-4588-9E19-8326BDAD24E4}" type="datetimeFigureOut">
              <a:rPr kumimoji="1" lang="ja-JP" altLang="en-US" smtClean="0"/>
              <a:t>2020/4/4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C89EBB-6083-4CE2-8925-DFCC663C90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ED4504-DD4E-4CAB-A4CD-0D64F86E1A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7F043-4E20-4AC3-9AC4-E9D7FFDF5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6263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A9407B7-D464-492C-848D-96FD917070A2}"/>
              </a:ext>
            </a:extLst>
          </p:cNvPr>
          <p:cNvSpPr/>
          <p:nvPr/>
        </p:nvSpPr>
        <p:spPr>
          <a:xfrm>
            <a:off x="562706" y="206612"/>
            <a:ext cx="10386647" cy="342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7000"/>
              </a:lnSpc>
              <a:spcAft>
                <a:spcPts val="0"/>
              </a:spcAft>
            </a:pPr>
            <a:r>
              <a:rPr lang="en-US" altLang="ja-JP" kern="100" dirty="0">
                <a:latin typeface="メイリオ" panose="020B060403050404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KMU_</a:t>
            </a:r>
            <a:r>
              <a:rPr lang="ja-JP" altLang="ja-JP" kern="100" dirty="0">
                <a:latin typeface="游明朝" panose="02020400000000000000" pitchFamily="18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パキテン図作成アプリ</a:t>
            </a:r>
            <a:r>
              <a:rPr lang="en-US" altLang="ja-JP" kern="100" dirty="0">
                <a:latin typeface="游明朝" panose="02020400000000000000" pitchFamily="18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(550)</a:t>
            </a:r>
            <a:r>
              <a:rPr lang="ja-JP" altLang="ja-JP" kern="100" dirty="0">
                <a:latin typeface="游明朝" panose="02020400000000000000" pitchFamily="18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en-US" altLang="ja-JP" kern="100" dirty="0" err="1">
                <a:latin typeface="游明朝" panose="02020400000000000000" pitchFamily="18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KMU_Daniel</a:t>
            </a:r>
            <a:r>
              <a:rPr lang="ja-JP" altLang="ja-JP" kern="100" dirty="0">
                <a:latin typeface="游明朝" panose="02020400000000000000" pitchFamily="18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の三角形作図アプリ</a:t>
            </a:r>
            <a:r>
              <a:rPr lang="en-US" altLang="ja-JP" kern="100" dirty="0">
                <a:latin typeface="游明朝" panose="02020400000000000000" pitchFamily="18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(550)</a:t>
            </a:r>
            <a:r>
              <a:rPr lang="ja-JP" altLang="ja-JP" kern="100" dirty="0">
                <a:latin typeface="游明朝" panose="02020400000000000000" pitchFamily="18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をお使いになる前に</a:t>
            </a:r>
            <a:endParaRPr lang="ja-JP" altLang="ja-JP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E697634-C0FE-4007-92B9-10172E4C349F}"/>
              </a:ext>
            </a:extLst>
          </p:cNvPr>
          <p:cNvSpPr txBox="1"/>
          <p:nvPr/>
        </p:nvSpPr>
        <p:spPr>
          <a:xfrm>
            <a:off x="640862" y="859692"/>
            <a:ext cx="1128541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dirty="0"/>
              <a:t>このアプリは、エクセルの</a:t>
            </a:r>
            <a:r>
              <a:rPr lang="en-US" altLang="ja-JP" dirty="0"/>
              <a:t>VBA(Visual Basic For Applications)</a:t>
            </a:r>
            <a:r>
              <a:rPr lang="ja-JP" altLang="ja-JP" dirty="0"/>
              <a:t>で作られています。</a:t>
            </a:r>
          </a:p>
          <a:p>
            <a:r>
              <a:rPr lang="en-US" altLang="ja-JP" dirty="0"/>
              <a:t>Windows</a:t>
            </a:r>
            <a:r>
              <a:rPr lang="ja-JP" altLang="ja-JP" dirty="0"/>
              <a:t>および</a:t>
            </a:r>
            <a:r>
              <a:rPr lang="en-US" altLang="ja-JP" dirty="0"/>
              <a:t>Mac</a:t>
            </a:r>
            <a:r>
              <a:rPr lang="ja-JP" altLang="ja-JP" dirty="0"/>
              <a:t>マシンの</a:t>
            </a:r>
            <a:r>
              <a:rPr lang="en-US" altLang="ja-JP" dirty="0"/>
              <a:t>Excel2016</a:t>
            </a:r>
            <a:r>
              <a:rPr lang="ja-JP" altLang="ja-JP" dirty="0"/>
              <a:t>で動作確認しております。</a:t>
            </a:r>
          </a:p>
          <a:p>
            <a:r>
              <a:rPr lang="en-US" altLang="ja-JP" dirty="0"/>
              <a:t> </a:t>
            </a:r>
            <a:endParaRPr lang="ja-JP" altLang="ja-JP" dirty="0"/>
          </a:p>
          <a:p>
            <a:r>
              <a:rPr lang="ja-JP" altLang="ja-JP" dirty="0"/>
              <a:t>説明書（お使いになる前に）</a:t>
            </a:r>
            <a:r>
              <a:rPr lang="en-US" altLang="ja-JP" dirty="0"/>
              <a:t>Ver1.0</a:t>
            </a:r>
            <a:endParaRPr lang="ja-JP" altLang="ja-JP" dirty="0"/>
          </a:p>
          <a:p>
            <a:r>
              <a:rPr lang="en-US" altLang="ja-JP" dirty="0"/>
              <a:t>KMU_</a:t>
            </a:r>
            <a:r>
              <a:rPr lang="ja-JP" altLang="ja-JP" dirty="0"/>
              <a:t>パキテン図作成アプリ（</a:t>
            </a:r>
            <a:r>
              <a:rPr lang="en-US" altLang="ja-JP" dirty="0"/>
              <a:t>550</a:t>
            </a:r>
            <a:r>
              <a:rPr lang="ja-JP" altLang="ja-JP" dirty="0"/>
              <a:t>）</a:t>
            </a:r>
            <a:r>
              <a:rPr lang="en-US" altLang="ja-JP" dirty="0"/>
              <a:t>.</a:t>
            </a:r>
            <a:r>
              <a:rPr lang="en-US" altLang="ja-JP" dirty="0" err="1"/>
              <a:t>xlsm</a:t>
            </a:r>
            <a:endParaRPr lang="ja-JP" altLang="ja-JP" dirty="0"/>
          </a:p>
          <a:p>
            <a:r>
              <a:rPr lang="en-US" altLang="ja-JP" dirty="0"/>
              <a:t>P_report.pptx</a:t>
            </a:r>
            <a:endParaRPr lang="ja-JP" altLang="ja-JP" dirty="0"/>
          </a:p>
          <a:p>
            <a:r>
              <a:rPr lang="en-US" altLang="ja-JP" dirty="0" err="1"/>
              <a:t>KMU_Daniel</a:t>
            </a:r>
            <a:r>
              <a:rPr lang="ja-JP" altLang="ja-JP" dirty="0"/>
              <a:t>の三角形作成アプリ</a:t>
            </a:r>
            <a:r>
              <a:rPr lang="en-US" altLang="ja-JP" dirty="0"/>
              <a:t>(550).xlsm</a:t>
            </a:r>
          </a:p>
          <a:p>
            <a:endParaRPr lang="ja-JP" altLang="ja-JP" dirty="0"/>
          </a:p>
          <a:p>
            <a:r>
              <a:rPr lang="ja-JP" altLang="ja-JP" dirty="0"/>
              <a:t>以上</a:t>
            </a:r>
            <a:r>
              <a:rPr lang="en-US" altLang="ja-JP" dirty="0"/>
              <a:t>4</a:t>
            </a:r>
            <a:r>
              <a:rPr lang="ja-JP" altLang="ja-JP" dirty="0"/>
              <a:t>つのファイルをダウンロード（以下</a:t>
            </a:r>
            <a:r>
              <a:rPr lang="en-US" altLang="ja-JP" dirty="0"/>
              <a:t>DL</a:t>
            </a:r>
            <a:r>
              <a:rPr lang="ja-JP" altLang="ja-JP" dirty="0"/>
              <a:t>）してください。</a:t>
            </a:r>
          </a:p>
          <a:p>
            <a:r>
              <a:rPr lang="ja-JP" altLang="ja-JP" dirty="0"/>
              <a:t>新しいホルターを作り、そのホルダー内に上記</a:t>
            </a:r>
            <a:r>
              <a:rPr lang="en-US" altLang="ja-JP" dirty="0"/>
              <a:t>4</a:t>
            </a:r>
            <a:r>
              <a:rPr lang="ja-JP" altLang="ja-JP" dirty="0"/>
              <a:t>つのファイルを入れてください。</a:t>
            </a:r>
          </a:p>
          <a:p>
            <a:r>
              <a:rPr lang="ja-JP" altLang="ja-JP" dirty="0"/>
              <a:t>そうするとパキテン図をパワーポイントのスライドに貼り付けることができます。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19904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5773AC9-539B-4AFF-A86F-68FC23DE5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415" y="774953"/>
            <a:ext cx="9647756" cy="5448772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D366157-6CDB-4577-81F2-34F49E1D815E}"/>
              </a:ext>
            </a:extLst>
          </p:cNvPr>
          <p:cNvSpPr txBox="1"/>
          <p:nvPr/>
        </p:nvSpPr>
        <p:spPr>
          <a:xfrm>
            <a:off x="1101968" y="264943"/>
            <a:ext cx="5658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Adj-2</a:t>
            </a:r>
            <a:r>
              <a:rPr kumimoji="1" lang="ja-JP" altLang="en-US" dirty="0"/>
              <a:t>のシートに移り、</a:t>
            </a:r>
            <a:r>
              <a:rPr kumimoji="1" lang="en-US" altLang="ja-JP" dirty="0"/>
              <a:t>Adj-2 Daniel’s</a:t>
            </a:r>
            <a:r>
              <a:rPr lang="ja-JP" altLang="en-US" dirty="0"/>
              <a:t>ボタンをクリック</a:t>
            </a:r>
            <a:r>
              <a:rPr kumimoji="1" lang="en-US" altLang="ja-JP" dirty="0"/>
              <a:t>  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7343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5DAA3DC-C897-4585-99DF-DCAA7F3F6074}"/>
              </a:ext>
            </a:extLst>
          </p:cNvPr>
          <p:cNvSpPr txBox="1"/>
          <p:nvPr/>
        </p:nvSpPr>
        <p:spPr>
          <a:xfrm>
            <a:off x="930031" y="140677"/>
            <a:ext cx="1005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3:1</a:t>
            </a:r>
            <a:r>
              <a:rPr kumimoji="1" lang="ja-JP" altLang="en-US" dirty="0"/>
              <a:t>分離 </a:t>
            </a:r>
            <a:r>
              <a:rPr kumimoji="1" lang="en-US" altLang="ja-JP" dirty="0"/>
              <a:t>tertiary trisomy  or tertiary monosomy </a:t>
            </a:r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BEBCD9B-BE1B-4D1E-BD76-623BCBF9F5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99" y="664307"/>
            <a:ext cx="8864539" cy="4609834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09C879-DE64-4634-9A47-AB40E4976C26}"/>
              </a:ext>
            </a:extLst>
          </p:cNvPr>
          <p:cNvSpPr txBox="1"/>
          <p:nvPr/>
        </p:nvSpPr>
        <p:spPr>
          <a:xfrm>
            <a:off x="9128369" y="664307"/>
            <a:ext cx="27510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3:1</a:t>
            </a:r>
            <a:r>
              <a:rPr lang="en-US" altLang="ja-JP" dirty="0"/>
              <a:t>Seg.Daniel’s Triangle</a:t>
            </a:r>
          </a:p>
          <a:p>
            <a:r>
              <a:rPr kumimoji="1" lang="ja-JP" altLang="en-US" dirty="0"/>
              <a:t>ボタンのクリックすると</a:t>
            </a:r>
            <a:endParaRPr kumimoji="1" lang="en-US" altLang="ja-JP" dirty="0"/>
          </a:p>
          <a:p>
            <a:r>
              <a:rPr kumimoji="1" lang="ja-JP" altLang="en-US" dirty="0"/>
              <a:t>グラフが描かれます。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終了するときは、保存しないを選択すると次回</a:t>
            </a:r>
            <a:endParaRPr kumimoji="1" lang="en-US" altLang="ja-JP" dirty="0"/>
          </a:p>
          <a:p>
            <a:r>
              <a:rPr lang="ja-JP" altLang="en-US" dirty="0"/>
              <a:t>都合がよいと思います。</a:t>
            </a:r>
            <a:endParaRPr lang="en-US" altLang="ja-JP" dirty="0"/>
          </a:p>
          <a:p>
            <a:r>
              <a:rPr kumimoji="1" lang="ja-JP" altLang="en-US" dirty="0"/>
              <a:t>継続する時は</a:t>
            </a:r>
            <a:r>
              <a:rPr kumimoji="1" lang="en-US" altLang="ja-JP" dirty="0"/>
              <a:t>Erase Graph</a:t>
            </a:r>
          </a:p>
          <a:p>
            <a:r>
              <a:rPr lang="ja-JP" altLang="en-US" dirty="0"/>
              <a:t>ボタンで</a:t>
            </a:r>
            <a:r>
              <a:rPr lang="en-US" altLang="ja-JP" dirty="0"/>
              <a:t>Daniel</a:t>
            </a:r>
            <a:r>
              <a:rPr lang="ja-JP" altLang="en-US" dirty="0"/>
              <a:t>の三角形図を消してください。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23201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A256F2B-CB1D-4E13-BA7B-E4837144FDF7}"/>
              </a:ext>
            </a:extLst>
          </p:cNvPr>
          <p:cNvSpPr txBox="1"/>
          <p:nvPr/>
        </p:nvSpPr>
        <p:spPr>
          <a:xfrm>
            <a:off x="758092" y="242278"/>
            <a:ext cx="1036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dirty="0"/>
              <a:t>パキテン図作成アプリ</a:t>
            </a:r>
            <a:r>
              <a:rPr lang="en-US" altLang="ja-JP" dirty="0"/>
              <a:t>(550)</a:t>
            </a:r>
            <a:r>
              <a:rPr lang="ja-JP" altLang="ja-JP" dirty="0"/>
              <a:t>について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9C3BF0F-718B-43D2-AACE-0B5E67ACEBC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38569" y="694689"/>
            <a:ext cx="6052820" cy="3127033"/>
          </a:xfrm>
          <a:prstGeom prst="rect">
            <a:avLst/>
          </a:prstGeom>
        </p:spPr>
      </p:pic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EDCEE6D1-587C-4294-83C6-06B8E2C8BE23}"/>
              </a:ext>
            </a:extLst>
          </p:cNvPr>
          <p:cNvCxnSpPr>
            <a:cxnSpLocks/>
          </p:cNvCxnSpPr>
          <p:nvPr/>
        </p:nvCxnSpPr>
        <p:spPr>
          <a:xfrm flipH="1">
            <a:off x="1946038" y="1047262"/>
            <a:ext cx="296983" cy="109415"/>
          </a:xfrm>
          <a:prstGeom prst="straightConnector1">
            <a:avLst/>
          </a:prstGeom>
          <a:ln w="25400">
            <a:solidFill>
              <a:srgbClr val="FF09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1B5CA95-1F70-4BDD-B0E2-0E026209BF38}"/>
              </a:ext>
            </a:extLst>
          </p:cNvPr>
          <p:cNvSpPr txBox="1"/>
          <p:nvPr/>
        </p:nvSpPr>
        <p:spPr>
          <a:xfrm>
            <a:off x="6345906" y="859692"/>
            <a:ext cx="557236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dirty="0"/>
              <a:t>クリック　コンテンツを有効化してください。</a:t>
            </a:r>
            <a:endParaRPr lang="en-US" altLang="ja-JP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dirty="0"/>
              <a:t>クリック最初の切断点を入力してください。</a:t>
            </a:r>
            <a:endParaRPr lang="en-US" altLang="ja-JP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dirty="0"/>
              <a:t>Gardner</a:t>
            </a:r>
            <a:r>
              <a:rPr lang="ja-JP" altLang="en-US" dirty="0"/>
              <a:t>のテキスト第</a:t>
            </a:r>
            <a:r>
              <a:rPr lang="en-US" altLang="ja-JP" dirty="0"/>
              <a:t>5</a:t>
            </a:r>
            <a:r>
              <a:rPr lang="ja-JP" altLang="en-US" dirty="0"/>
              <a:t>版</a:t>
            </a:r>
            <a:r>
              <a:rPr lang="en-US" altLang="ja-JP" dirty="0"/>
              <a:t>p81 Fig5-6</a:t>
            </a:r>
          </a:p>
          <a:p>
            <a:r>
              <a:rPr lang="en-US" altLang="ja-JP" dirty="0"/>
              <a:t>       t(3;11)(p26;q21)</a:t>
            </a:r>
            <a:r>
              <a:rPr lang="ja-JP" altLang="en-US" dirty="0"/>
              <a:t>を例にします。</a:t>
            </a:r>
            <a:endParaRPr lang="en-US" altLang="ja-JP" dirty="0"/>
          </a:p>
          <a:p>
            <a:r>
              <a:rPr lang="ja-JP" altLang="en-US" dirty="0"/>
              <a:t>　まず </a:t>
            </a:r>
            <a:r>
              <a:rPr lang="en-US" altLang="ja-JP" dirty="0"/>
              <a:t>3p26</a:t>
            </a:r>
            <a:r>
              <a:rPr lang="ja-JP" altLang="en-US" dirty="0"/>
              <a:t>を入力。</a:t>
            </a:r>
            <a:r>
              <a:rPr lang="en-US" altLang="ja-JP" dirty="0"/>
              <a:t>OK</a:t>
            </a:r>
            <a:r>
              <a:rPr lang="ja-JP" altLang="en-US" dirty="0"/>
              <a:t>ボタンまたは</a:t>
            </a:r>
            <a:r>
              <a:rPr lang="en-US" altLang="ja-JP" dirty="0"/>
              <a:t>Enter</a:t>
            </a:r>
            <a:r>
              <a:rPr lang="ja-JP" altLang="en-US" dirty="0"/>
              <a:t>を押して　</a:t>
            </a:r>
            <a:endParaRPr lang="en-US" altLang="ja-JP" dirty="0"/>
          </a:p>
          <a:p>
            <a:r>
              <a:rPr lang="ja-JP" altLang="en-US" dirty="0"/>
              <a:t>　ください。</a:t>
            </a:r>
            <a:endParaRPr lang="en-US" altLang="ja-JP" dirty="0"/>
          </a:p>
          <a:p>
            <a:r>
              <a:rPr lang="ja-JP" altLang="en-US" dirty="0"/>
              <a:t>　もう一度　</a:t>
            </a:r>
            <a:r>
              <a:rPr lang="en-US" altLang="ja-JP" dirty="0"/>
              <a:t>OK</a:t>
            </a:r>
            <a:r>
              <a:rPr lang="ja-JP" altLang="en-US" dirty="0"/>
              <a:t>ボタンまたは</a:t>
            </a:r>
            <a:r>
              <a:rPr lang="en-US" altLang="ja-JP" dirty="0"/>
              <a:t>Enter</a:t>
            </a:r>
            <a:r>
              <a:rPr lang="ja-JP" altLang="en-US" dirty="0"/>
              <a:t>を押してください。</a:t>
            </a:r>
            <a:endParaRPr lang="en-US" altLang="ja-JP" dirty="0"/>
          </a:p>
          <a:p>
            <a:endParaRPr lang="en-US" altLang="ja-JP" dirty="0"/>
          </a:p>
          <a:p>
            <a:pPr marL="342900" indent="-342900">
              <a:buFont typeface="+mj-lt"/>
              <a:buAutoNum type="arabicPeriod"/>
            </a:pPr>
            <a:endParaRPr lang="en-US" altLang="ja-JP" dirty="0"/>
          </a:p>
          <a:p>
            <a:pPr marL="342900" indent="-342900">
              <a:buFont typeface="+mj-lt"/>
              <a:buAutoNum type="arabicPeriod"/>
            </a:pPr>
            <a:endParaRPr kumimoji="1" lang="ja-JP" altLang="en-US" dirty="0"/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A1F6D37B-DDA5-4758-B5E2-A31004D73608}"/>
              </a:ext>
            </a:extLst>
          </p:cNvPr>
          <p:cNvCxnSpPr>
            <a:cxnSpLocks/>
          </p:cNvCxnSpPr>
          <p:nvPr/>
        </p:nvCxnSpPr>
        <p:spPr>
          <a:xfrm flipH="1">
            <a:off x="5122992" y="3130062"/>
            <a:ext cx="296983" cy="109415"/>
          </a:xfrm>
          <a:prstGeom prst="straightConnector1">
            <a:avLst/>
          </a:prstGeom>
          <a:ln w="25400">
            <a:solidFill>
              <a:srgbClr val="FF09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図 11">
            <a:extLst>
              <a:ext uri="{FF2B5EF4-FFF2-40B4-BE49-F238E27FC236}">
                <a16:creationId xmlns:a16="http://schemas.microsoft.com/office/drawing/2014/main" id="{ACB32F3B-0189-40F1-94E5-E43561328A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569" y="3878451"/>
            <a:ext cx="6087123" cy="2881857"/>
          </a:xfrm>
          <a:prstGeom prst="rect">
            <a:avLst/>
          </a:prstGeom>
        </p:spPr>
      </p:pic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7EAC4F59-CA12-43D7-A8B1-4EC48B0A1CA6}"/>
              </a:ext>
            </a:extLst>
          </p:cNvPr>
          <p:cNvCxnSpPr>
            <a:cxnSpLocks/>
          </p:cNvCxnSpPr>
          <p:nvPr/>
        </p:nvCxnSpPr>
        <p:spPr>
          <a:xfrm flipH="1">
            <a:off x="4060099" y="4372708"/>
            <a:ext cx="296983" cy="109415"/>
          </a:xfrm>
          <a:prstGeom prst="straightConnector1">
            <a:avLst/>
          </a:prstGeom>
          <a:ln w="25400">
            <a:solidFill>
              <a:srgbClr val="FF09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8A07C73-6CE7-4D7D-9D9E-8E372CE614CD}"/>
              </a:ext>
            </a:extLst>
          </p:cNvPr>
          <p:cNvSpPr txBox="1"/>
          <p:nvPr/>
        </p:nvSpPr>
        <p:spPr>
          <a:xfrm>
            <a:off x="6791569" y="3429000"/>
            <a:ext cx="5126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次のページへ</a:t>
            </a:r>
          </a:p>
        </p:txBody>
      </p:sp>
    </p:spTree>
    <p:extLst>
      <p:ext uri="{BB962C8B-B14F-4D97-AF65-F5344CB8AC3E}">
        <p14:creationId xmlns:p14="http://schemas.microsoft.com/office/powerpoint/2010/main" val="649072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09F75D7B-CB0C-4AE0-B4D3-997A6EBC32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123" y="350465"/>
            <a:ext cx="4798535" cy="1697166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BC01579-E1D2-433E-96A8-198F2C7DCCA3}"/>
              </a:ext>
            </a:extLst>
          </p:cNvPr>
          <p:cNvSpPr txBox="1"/>
          <p:nvPr/>
        </p:nvSpPr>
        <p:spPr>
          <a:xfrm>
            <a:off x="5877169" y="350465"/>
            <a:ext cx="597876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/>
              <a:t>切断点</a:t>
            </a:r>
            <a:r>
              <a:rPr kumimoji="1" lang="en-US" altLang="ja-JP" dirty="0"/>
              <a:t>2</a:t>
            </a:r>
            <a:r>
              <a:rPr kumimoji="1" lang="ja-JP" altLang="en-US" dirty="0"/>
              <a:t>を入力して、</a:t>
            </a:r>
            <a:r>
              <a:rPr kumimoji="1" lang="en-US" altLang="ja-JP" dirty="0"/>
              <a:t>OK</a:t>
            </a:r>
            <a:r>
              <a:rPr kumimoji="1" lang="ja-JP" altLang="en-US" dirty="0"/>
              <a:t>ボタンまた</a:t>
            </a:r>
            <a:r>
              <a:rPr kumimoji="1" lang="en-US" altLang="ja-JP" dirty="0"/>
              <a:t>Enter</a:t>
            </a:r>
            <a:r>
              <a:rPr kumimoji="1" lang="ja-JP" altLang="en-US" dirty="0"/>
              <a:t>キーを</a:t>
            </a:r>
            <a:r>
              <a:rPr kumimoji="1" lang="en-US" altLang="ja-JP" dirty="0"/>
              <a:t>2</a:t>
            </a:r>
            <a:r>
              <a:rPr kumimoji="1" lang="ja-JP" altLang="en-US" dirty="0"/>
              <a:t>回押　</a:t>
            </a:r>
            <a:endParaRPr kumimoji="1" lang="en-US" altLang="ja-JP" dirty="0"/>
          </a:p>
          <a:p>
            <a:r>
              <a:rPr lang="ja-JP" altLang="en-US" dirty="0"/>
              <a:t>　</a:t>
            </a:r>
            <a:r>
              <a:rPr kumimoji="1" lang="ja-JP" altLang="en-US" dirty="0"/>
              <a:t>したください。</a:t>
            </a:r>
            <a:endParaRPr kumimoji="1"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/>
              <a:t>　</a:t>
            </a:r>
            <a:r>
              <a:rPr lang="en-US" altLang="ja-JP" dirty="0"/>
              <a:t>Sheet 2</a:t>
            </a:r>
            <a:r>
              <a:rPr lang="ja-JP" altLang="en-US" dirty="0"/>
              <a:t>に移動してください。</a:t>
            </a:r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4D052D3-6965-4447-81AD-9EBB1F9446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707" y="4569298"/>
            <a:ext cx="3307367" cy="1470787"/>
          </a:xfrm>
          <a:prstGeom prst="rect">
            <a:avLst/>
          </a:prstGeom>
        </p:spPr>
      </p:pic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4573D522-C3C5-4484-834D-5D933C37B01D}"/>
              </a:ext>
            </a:extLst>
          </p:cNvPr>
          <p:cNvCxnSpPr/>
          <p:nvPr/>
        </p:nvCxnSpPr>
        <p:spPr>
          <a:xfrm flipH="1">
            <a:off x="1453662" y="5488354"/>
            <a:ext cx="406400" cy="289169"/>
          </a:xfrm>
          <a:prstGeom prst="straightConnector1">
            <a:avLst/>
          </a:prstGeom>
          <a:ln w="25400">
            <a:solidFill>
              <a:srgbClr val="FF09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4757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FFC43939-74F3-4249-BEC5-F530BCDB3F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15" y="497741"/>
            <a:ext cx="7682716" cy="3802999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20B7E7-C78C-48E3-9732-E5397426F8DB}"/>
              </a:ext>
            </a:extLst>
          </p:cNvPr>
          <p:cNvSpPr txBox="1"/>
          <p:nvPr/>
        </p:nvSpPr>
        <p:spPr>
          <a:xfrm>
            <a:off x="7932618" y="733017"/>
            <a:ext cx="41499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/>
              <a:t>切断点が正しく入力されていることを確認してください。</a:t>
            </a: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/>
              <a:t>パキテン</a:t>
            </a:r>
            <a:r>
              <a:rPr lang="ja-JP" altLang="en-US" dirty="0"/>
              <a:t>図作成</a:t>
            </a:r>
            <a:r>
              <a:rPr lang="en-US" altLang="ja-JP" dirty="0"/>
              <a:t>(</a:t>
            </a:r>
            <a:r>
              <a:rPr lang="en-US" altLang="ja-JP" dirty="0" err="1"/>
              <a:t>HCForum</a:t>
            </a:r>
            <a:r>
              <a:rPr lang="ja-JP" altLang="en-US" dirty="0"/>
              <a:t>タイプ）をクリックしてください。</a:t>
            </a: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9359C050-7B92-4213-9FB4-DDF7D8CA80A5}"/>
              </a:ext>
            </a:extLst>
          </p:cNvPr>
          <p:cNvCxnSpPr>
            <a:cxnSpLocks/>
          </p:cNvCxnSpPr>
          <p:nvPr/>
        </p:nvCxnSpPr>
        <p:spPr>
          <a:xfrm>
            <a:off x="367323" y="443847"/>
            <a:ext cx="0" cy="343877"/>
          </a:xfrm>
          <a:prstGeom prst="straightConnector1">
            <a:avLst/>
          </a:prstGeom>
          <a:ln w="25400">
            <a:solidFill>
              <a:srgbClr val="FF09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EC16CA8A-4F82-4896-A228-F16AF7220A14}"/>
              </a:ext>
            </a:extLst>
          </p:cNvPr>
          <p:cNvCxnSpPr>
            <a:cxnSpLocks/>
          </p:cNvCxnSpPr>
          <p:nvPr/>
        </p:nvCxnSpPr>
        <p:spPr>
          <a:xfrm flipH="1">
            <a:off x="4552462" y="556139"/>
            <a:ext cx="152400" cy="185941"/>
          </a:xfrm>
          <a:prstGeom prst="straightConnector1">
            <a:avLst/>
          </a:prstGeom>
          <a:ln w="25400">
            <a:solidFill>
              <a:srgbClr val="FF09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BB9861E-8AE6-4512-B632-B1BE667C3373}"/>
              </a:ext>
            </a:extLst>
          </p:cNvPr>
          <p:cNvSpPr txBox="1"/>
          <p:nvPr/>
        </p:nvSpPr>
        <p:spPr>
          <a:xfrm>
            <a:off x="2434685" y="181435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Sheet 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5078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FFBA9F1-796F-4ACD-BAEF-080F91D7A3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72" y="205877"/>
            <a:ext cx="6835732" cy="5867908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78788E83-550B-4D47-9EE3-367ECCAE63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8023" y="711667"/>
            <a:ext cx="1394581" cy="495343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4AEED2-C0E2-47AB-B209-FCA21ABF0484}"/>
              </a:ext>
            </a:extLst>
          </p:cNvPr>
          <p:cNvSpPr txBox="1"/>
          <p:nvPr/>
        </p:nvSpPr>
        <p:spPr>
          <a:xfrm>
            <a:off x="7682523" y="375139"/>
            <a:ext cx="39545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PowerPoint</a:t>
            </a:r>
            <a:r>
              <a:rPr kumimoji="1" lang="ja-JP" altLang="en-US" dirty="0"/>
              <a:t>にパキテン図を</a:t>
            </a:r>
            <a:endParaRPr kumimoji="1" lang="en-US" altLang="ja-JP" dirty="0"/>
          </a:p>
          <a:p>
            <a:r>
              <a:rPr lang="ja-JP" altLang="en-US" dirty="0"/>
              <a:t>　貼り付ける　をクリックしてくだ　</a:t>
            </a:r>
            <a:endParaRPr lang="en-US" altLang="ja-JP" dirty="0"/>
          </a:p>
          <a:p>
            <a:r>
              <a:rPr lang="ja-JP" altLang="en-US" dirty="0"/>
              <a:t>　さい。</a:t>
            </a: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3963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6B40D7D-04BB-4970-BC48-FA2786CC41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7153" y="170088"/>
            <a:ext cx="494058" cy="483657"/>
          </a:xfrm>
          <a:prstGeom prst="rect">
            <a:avLst/>
          </a:prstGeom>
        </p:spPr>
      </p:pic>
      <p:pic>
        <p:nvPicPr>
          <p:cNvPr id="1026" name="Picture 2" descr="ãéæ²¢å»ç§å¤§å­¦ã®ã­ã´ãã®ç»åæ¤ç´¢çµæ">
            <a:extLst>
              <a:ext uri="{FF2B5EF4-FFF2-40B4-BE49-F238E27FC236}">
                <a16:creationId xmlns:a16="http://schemas.microsoft.com/office/drawing/2014/main" id="{59ABB644-1DE0-432B-9657-049EA3577A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073" y="17969"/>
            <a:ext cx="1118235" cy="488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24EB6C3-48CC-48F2-A841-9F9CD61DEA14}"/>
              </a:ext>
            </a:extLst>
          </p:cNvPr>
          <p:cNvSpPr txBox="1"/>
          <p:nvPr/>
        </p:nvSpPr>
        <p:spPr>
          <a:xfrm>
            <a:off x="8011212" y="196944"/>
            <a:ext cx="24866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金沢医科大学・総合医学研究所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先端医療研究領域・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ゲノム疾患研究分野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6FC1726-AC64-4C89-9C63-CB5612FF15B0}"/>
              </a:ext>
            </a:extLst>
          </p:cNvPr>
          <p:cNvCxnSpPr/>
          <p:nvPr/>
        </p:nvCxnSpPr>
        <p:spPr>
          <a:xfrm>
            <a:off x="1524000" y="848139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9FCBCD71-B2DB-439D-80D0-E2B533A556E8}"/>
              </a:ext>
            </a:extLst>
          </p:cNvPr>
          <p:cNvGrpSpPr/>
          <p:nvPr/>
        </p:nvGrpSpPr>
        <p:grpSpPr>
          <a:xfrm>
            <a:off x="2027474" y="6038109"/>
            <a:ext cx="8349088" cy="646331"/>
            <a:chOff x="322639" y="6165612"/>
            <a:chExt cx="8349088" cy="646331"/>
          </a:xfrm>
        </p:grpSpPr>
        <p:sp>
          <p:nvSpPr>
            <p:cNvPr id="10" name="テキスト ボックス 17">
              <a:extLst>
                <a:ext uri="{FF2B5EF4-FFF2-40B4-BE49-F238E27FC236}">
                  <a16:creationId xmlns:a16="http://schemas.microsoft.com/office/drawing/2014/main" id="{9530A0B1-2DC1-49D8-A717-CA08AFDCD149}"/>
                </a:ext>
              </a:extLst>
            </p:cNvPr>
            <p:cNvSpPr txBox="1"/>
            <p:nvPr/>
          </p:nvSpPr>
          <p:spPr>
            <a:xfrm>
              <a:off x="322639" y="6211778"/>
              <a:ext cx="372793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金沢医科大学総合医学研究所・先端医療研究領域・</a:t>
              </a:r>
              <a:endPara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ゲノム疾患研究分野　嘱託講師　尾崎　守</a:t>
              </a:r>
            </a:p>
          </p:txBody>
        </p:sp>
        <p:sp>
          <p:nvSpPr>
            <p:cNvPr id="11" name="テキスト ボックス 19">
              <a:extLst>
                <a:ext uri="{FF2B5EF4-FFF2-40B4-BE49-F238E27FC236}">
                  <a16:creationId xmlns:a16="http://schemas.microsoft.com/office/drawing/2014/main" id="{CBF5F003-7017-42B9-9843-61AE05A85355}"/>
                </a:ext>
              </a:extLst>
            </p:cNvPr>
            <p:cNvSpPr txBox="1"/>
            <p:nvPr/>
          </p:nvSpPr>
          <p:spPr>
            <a:xfrm>
              <a:off x="4572000" y="6165612"/>
              <a:ext cx="40997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連絡先〒</a:t>
              </a:r>
              <a:r>
                <a:rPr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920-0293</a:t>
              </a: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石川県河北郡内灘町大学</a:t>
              </a:r>
              <a:r>
                <a:rPr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1-1</a:t>
              </a:r>
            </a:p>
            <a:p>
              <a:r>
                <a:rPr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Tel</a:t>
              </a: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　</a:t>
              </a:r>
              <a:r>
                <a:rPr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076-218-8195(</a:t>
              </a: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ダイヤルイン）</a:t>
              </a:r>
              <a:endPara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FAX</a:t>
              </a: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076-286-5002</a:t>
              </a:r>
              <a:endPara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AEC6B69-6841-4DAE-9E01-25E8E8E1BB5E}"/>
              </a:ext>
            </a:extLst>
          </p:cNvPr>
          <p:cNvSpPr txBox="1"/>
          <p:nvPr/>
        </p:nvSpPr>
        <p:spPr>
          <a:xfrm>
            <a:off x="3489780" y="137375"/>
            <a:ext cx="3844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均衡型相互転座パキテン図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24A32B2-4B9F-4725-A148-763343E8900D}"/>
              </a:ext>
            </a:extLst>
          </p:cNvPr>
          <p:cNvSpPr txBox="1"/>
          <p:nvPr/>
        </p:nvSpPr>
        <p:spPr>
          <a:xfrm>
            <a:off x="1524001" y="490639"/>
            <a:ext cx="1400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金沢医科大学病院・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ゲノム医療センター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ADDAF1E-52A5-44B4-9B7A-59FBFF2092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8622" y="1012429"/>
            <a:ext cx="1623201" cy="2568163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63DAD56-E758-4D24-B859-2D2C9C5EEC3F}"/>
              </a:ext>
            </a:extLst>
          </p:cNvPr>
          <p:cNvSpPr txBox="1"/>
          <p:nvPr/>
        </p:nvSpPr>
        <p:spPr>
          <a:xfrm>
            <a:off x="8451823" y="1139126"/>
            <a:ext cx="202244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転座領域が小さく、隣接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Ⅰ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型分離（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分離）を生じ易い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転座点よりセントロメア側セグメントが小さい。隣接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Ⅱ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型分離が起こり易い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十字が不均衡：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分離が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起こり易い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転座セグメント・セントロメア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側のセグメントが共に大きく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不均衡型は出生に至らないことが多い。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F54B99F-BFDB-4D56-9F1E-70C41A4046C4}"/>
              </a:ext>
            </a:extLst>
          </p:cNvPr>
          <p:cNvSpPr txBox="1"/>
          <p:nvPr/>
        </p:nvSpPr>
        <p:spPr>
          <a:xfrm>
            <a:off x="7188631" y="3683639"/>
            <a:ext cx="30996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「染色体異常を見つけたら」より改変・引用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0C7D6C40-0667-4B8F-B27B-90653D2022B7}"/>
              </a:ext>
            </a:extLst>
          </p:cNvPr>
          <p:cNvCxnSpPr/>
          <p:nvPr/>
        </p:nvCxnSpPr>
        <p:spPr>
          <a:xfrm>
            <a:off x="1833966" y="3929859"/>
            <a:ext cx="86638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EDAD410-F7EF-4839-8C12-2A1AB9296EFE}"/>
              </a:ext>
            </a:extLst>
          </p:cNvPr>
          <p:cNvSpPr txBox="1"/>
          <p:nvPr/>
        </p:nvSpPr>
        <p:spPr>
          <a:xfrm>
            <a:off x="1833967" y="4052808"/>
            <a:ext cx="23169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細胞遺伝学コンメト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56F0C631-C539-4505-9E3C-C53B8C497E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0963" y="1270282"/>
            <a:ext cx="5080000" cy="2616969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A64BBFDF-77AD-4C4E-9A33-84E705EF034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84000" y="1080000"/>
            <a:ext cx="2282952" cy="356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58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F5E0FE9-DC61-4F35-89E4-A7E32267814A}"/>
              </a:ext>
            </a:extLst>
          </p:cNvPr>
          <p:cNvSpPr txBox="1"/>
          <p:nvPr/>
        </p:nvSpPr>
        <p:spPr>
          <a:xfrm>
            <a:off x="1070709" y="479641"/>
            <a:ext cx="872808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/>
              <a:t>終了する方法は、「保存しない」をクリックしてください。</a:t>
            </a: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/>
              <a:t>継続する時は　パキテン図削除</a:t>
            </a:r>
            <a:r>
              <a:rPr lang="en-US" altLang="ja-JP" dirty="0" err="1"/>
              <a:t>HCForum</a:t>
            </a:r>
            <a:r>
              <a:rPr lang="ja-JP" altLang="en-US" dirty="0"/>
              <a:t>タイプをクリックしてパキテン図を</a:t>
            </a:r>
            <a:endParaRPr lang="en-US" altLang="ja-JP" dirty="0"/>
          </a:p>
          <a:p>
            <a:r>
              <a:rPr lang="ja-JP" altLang="en-US" dirty="0"/>
              <a:t>　消去して、新しい核型を入力してください。</a:t>
            </a: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57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A62692A-1F42-46E5-AED6-15277BE2EF6E}"/>
              </a:ext>
            </a:extLst>
          </p:cNvPr>
          <p:cNvSpPr txBox="1"/>
          <p:nvPr/>
        </p:nvSpPr>
        <p:spPr>
          <a:xfrm>
            <a:off x="508000" y="179754"/>
            <a:ext cx="11472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/>
              <a:t>KMU_Daniel</a:t>
            </a:r>
            <a:r>
              <a:rPr kumimoji="1" lang="ja-JP" altLang="en-US" dirty="0"/>
              <a:t>の三角形作図アプリ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75A1046-21C6-43F1-B25E-79B1C86545AA}"/>
              </a:ext>
            </a:extLst>
          </p:cNvPr>
          <p:cNvSpPr txBox="1"/>
          <p:nvPr/>
        </p:nvSpPr>
        <p:spPr>
          <a:xfrm>
            <a:off x="8745415" y="758092"/>
            <a:ext cx="323557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/>
              <a:t>コンテンツの有効化</a:t>
            </a: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dirty="0"/>
          </a:p>
          <a:p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/>
              <a:t>パキテン図と同様に切断点</a:t>
            </a:r>
            <a:r>
              <a:rPr lang="en-US" altLang="ja-JP" dirty="0"/>
              <a:t>1</a:t>
            </a:r>
            <a:r>
              <a:rPr lang="ja-JP" altLang="en-US" dirty="0"/>
              <a:t>、</a:t>
            </a:r>
            <a:r>
              <a:rPr lang="en-US" altLang="ja-JP" dirty="0"/>
              <a:t>2</a:t>
            </a:r>
            <a:r>
              <a:rPr lang="ja-JP" altLang="en-US" dirty="0"/>
              <a:t>を入力してください。</a:t>
            </a: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/>
              <a:t>切断点の入力が終了したら、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en-US" altLang="ja-JP" dirty="0"/>
              <a:t>Adj-1</a:t>
            </a:r>
            <a:r>
              <a:rPr lang="ja-JP" altLang="en-US" dirty="0"/>
              <a:t>をクリック</a:t>
            </a:r>
            <a:endParaRPr lang="en-US" altLang="ja-JP" dirty="0"/>
          </a:p>
          <a:p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dirty="0"/>
          </a:p>
          <a:p>
            <a:endParaRPr kumimoji="1" lang="ja-JP" altLang="en-US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BA0BE5CB-FBDF-4085-AD9B-48209D9C17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77" y="758092"/>
            <a:ext cx="8424985" cy="3928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671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3E726129-EA7C-446A-A1AF-7F2D4DD4B5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94" y="752963"/>
            <a:ext cx="7605156" cy="4443044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D96F906-C04E-476D-878E-FA915A550D9E}"/>
              </a:ext>
            </a:extLst>
          </p:cNvPr>
          <p:cNvSpPr txBox="1"/>
          <p:nvPr/>
        </p:nvSpPr>
        <p:spPr>
          <a:xfrm>
            <a:off x="7903597" y="752963"/>
            <a:ext cx="41032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/>
              <a:t>グラフ作成ボタンをクリニック</a:t>
            </a: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Adj-2</a:t>
            </a:r>
            <a:r>
              <a:rPr kumimoji="1" lang="ja-JP" altLang="en-US" dirty="0"/>
              <a:t>のシート、</a:t>
            </a:r>
            <a:r>
              <a:rPr kumimoji="1" lang="en-US" altLang="ja-JP" dirty="0"/>
              <a:t>3;1</a:t>
            </a:r>
            <a:r>
              <a:rPr kumimoji="1" lang="ja-JP" altLang="en-US" dirty="0"/>
              <a:t>分離のシート</a:t>
            </a: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219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3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85FA9C6D-F01A-4610-A7F6-F495D4273925}" vid="{F10EDB9B-0AAC-4CA1-9752-BB8A28FE59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メイリオ テンプレイート</Template>
  <TotalTime>238</TotalTime>
  <Words>556</Words>
  <Application>Microsoft Office PowerPoint</Application>
  <PresentationFormat>ワイド画面</PresentationFormat>
  <Paragraphs>121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游明朝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尾崎　守</dc:creator>
  <cp:lastModifiedBy>尾崎　守</cp:lastModifiedBy>
  <cp:revision>23</cp:revision>
  <dcterms:created xsi:type="dcterms:W3CDTF">2020-04-03T23:14:08Z</dcterms:created>
  <dcterms:modified xsi:type="dcterms:W3CDTF">2020-04-04T03:13:07Z</dcterms:modified>
</cp:coreProperties>
</file>